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1"/>
  </p:notesMasterIdLst>
  <p:handoutMasterIdLst>
    <p:handoutMasterId r:id="rId12"/>
  </p:handoutMasterIdLst>
  <p:sldIdLst>
    <p:sldId id="256" r:id="rId2"/>
    <p:sldId id="263" r:id="rId3"/>
    <p:sldId id="265" r:id="rId4"/>
    <p:sldId id="266" r:id="rId5"/>
    <p:sldId id="267" r:id="rId6"/>
    <p:sldId id="268" r:id="rId7"/>
    <p:sldId id="269" r:id="rId8"/>
    <p:sldId id="270" r:id="rId9"/>
    <p:sldId id="264" r:id="rId10"/>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002" y="-90"/>
      </p:cViewPr>
      <p:guideLst>
        <p:guide orient="horz" pos="2160"/>
        <p:guide pos="2880"/>
      </p:guideLst>
    </p:cSldViewPr>
  </p:slideViewPr>
  <p:notesTextViewPr>
    <p:cViewPr>
      <p:scale>
        <a:sx n="1" d="1"/>
        <a:sy n="1" d="1"/>
      </p:scale>
      <p:origin x="0" y="0"/>
    </p:cViewPr>
  </p:notesTextViewPr>
  <p:notesViewPr>
    <p:cSldViewPr>
      <p:cViewPr>
        <p:scale>
          <a:sx n="100" d="100"/>
          <a:sy n="100" d="100"/>
        </p:scale>
        <p:origin x="-1506" y="105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BAF7237A-2B5E-42D7-BBCC-5EA81FB8BCB8}" type="datetimeFigureOut">
              <a:rPr lang="en-US" smtClean="0"/>
              <a:t>8/7/2013</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92382C95-119D-4ABA-933F-70C643904146}" type="slidenum">
              <a:rPr lang="en-US" smtClean="0"/>
              <a:t>‹#›</a:t>
            </a:fld>
            <a:endParaRPr lang="en-US"/>
          </a:p>
        </p:txBody>
      </p:sp>
    </p:spTree>
    <p:extLst>
      <p:ext uri="{BB962C8B-B14F-4D97-AF65-F5344CB8AC3E}">
        <p14:creationId xmlns:p14="http://schemas.microsoft.com/office/powerpoint/2010/main" val="30759139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EC25E368-1EDE-457A-B9C4-2641FD86E9AE}" type="datetimeFigureOut">
              <a:rPr lang="en-US" smtClean="0"/>
              <a:t>8/7/2013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02C4FAEA-0E76-4081-B00D-07800FC3FA3B}" type="slidenum">
              <a:rPr lang="en-US" smtClean="0"/>
              <a:t>‹#›</a:t>
            </a:fld>
            <a:endParaRPr lang="en-US"/>
          </a:p>
        </p:txBody>
      </p:sp>
    </p:spTree>
    <p:extLst>
      <p:ext uri="{BB962C8B-B14F-4D97-AF65-F5344CB8AC3E}">
        <p14:creationId xmlns:p14="http://schemas.microsoft.com/office/powerpoint/2010/main" val="3653876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1</a:t>
            </a:fld>
            <a:endParaRPr lang="en-US"/>
          </a:p>
        </p:txBody>
      </p:sp>
    </p:spTree>
    <p:extLst>
      <p:ext uri="{BB962C8B-B14F-4D97-AF65-F5344CB8AC3E}">
        <p14:creationId xmlns:p14="http://schemas.microsoft.com/office/powerpoint/2010/main" val="1836545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Tiers</a:t>
            </a:r>
          </a:p>
          <a:p>
            <a:endParaRPr lang="en-US" dirty="0"/>
          </a:p>
          <a:p>
            <a:r>
              <a:rPr lang="en-US" dirty="0" smtClean="0"/>
              <a:t>Ask them to get out their sorting handout from the day before.</a:t>
            </a:r>
          </a:p>
          <a:p>
            <a:pPr marL="628650" lvl="1" indent="-171450">
              <a:buFont typeface="Arial" pitchFamily="34" charset="0"/>
              <a:buChar char="•"/>
            </a:pPr>
            <a:r>
              <a:rPr lang="en-US" dirty="0" smtClean="0"/>
              <a:t>Share (or finish) your sort with a partner</a:t>
            </a:r>
          </a:p>
          <a:p>
            <a:pPr marL="628650" lvl="1" indent="-171450">
              <a:buFont typeface="Arial" pitchFamily="34" charset="0"/>
              <a:buChar char="•"/>
            </a:pPr>
            <a:r>
              <a:rPr lang="en-US" dirty="0" smtClean="0"/>
              <a:t>Talk about any differences you have in where you might place a word</a:t>
            </a:r>
          </a:p>
          <a:p>
            <a:pPr marL="628650" lvl="1" indent="-171450">
              <a:buFont typeface="Arial" pitchFamily="34" charset="0"/>
              <a:buChar cha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2</a:t>
            </a:fld>
            <a:endParaRPr lang="en-US"/>
          </a:p>
        </p:txBody>
      </p:sp>
    </p:spTree>
    <p:extLst>
      <p:ext uri="{BB962C8B-B14F-4D97-AF65-F5344CB8AC3E}">
        <p14:creationId xmlns:p14="http://schemas.microsoft.com/office/powerpoint/2010/main" val="472356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anyone has a different answer, just ask them to talk about why</a:t>
            </a:r>
          </a:p>
          <a:p>
            <a:r>
              <a:rPr lang="en-US" dirty="0" smtClean="0"/>
              <a:t>(e.g., some people might choose to put “eclipse” into tier two)</a:t>
            </a:r>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3</a:t>
            </a:fld>
            <a:endParaRPr lang="en-US"/>
          </a:p>
        </p:txBody>
      </p:sp>
    </p:spTree>
    <p:extLst>
      <p:ext uri="{BB962C8B-B14F-4D97-AF65-F5344CB8AC3E}">
        <p14:creationId xmlns:p14="http://schemas.microsoft.com/office/powerpoint/2010/main" val="3737066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4</a:t>
            </a:fld>
            <a:endParaRPr lang="en-US"/>
          </a:p>
        </p:txBody>
      </p:sp>
    </p:spTree>
    <p:extLst>
      <p:ext uri="{BB962C8B-B14F-4D97-AF65-F5344CB8AC3E}">
        <p14:creationId xmlns:p14="http://schemas.microsoft.com/office/powerpoint/2010/main" val="2391966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at the lists – </a:t>
            </a:r>
          </a:p>
          <a:p>
            <a:r>
              <a:rPr lang="en-US" dirty="0" smtClean="0"/>
              <a:t>Why are these words Tier Two?</a:t>
            </a:r>
          </a:p>
          <a:p>
            <a:r>
              <a:rPr lang="en-US" dirty="0" smtClean="0"/>
              <a:t>Why are these Tier Three?</a:t>
            </a:r>
          </a:p>
          <a:p>
            <a:endParaRPr lang="en-US" dirty="0"/>
          </a:p>
          <a:p>
            <a:r>
              <a:rPr lang="en-US" dirty="0" smtClean="0"/>
              <a:t>Would you argue for a different placement?  Why?</a:t>
            </a:r>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5</a:t>
            </a:fld>
            <a:endParaRPr lang="en-US"/>
          </a:p>
        </p:txBody>
      </p:sp>
    </p:spTree>
    <p:extLst>
      <p:ext uri="{BB962C8B-B14F-4D97-AF65-F5344CB8AC3E}">
        <p14:creationId xmlns:p14="http://schemas.microsoft.com/office/powerpoint/2010/main" val="1160460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Identify any Tier Two or Tier Three words in the math passage.  Be prepared to explain why you put a word in a particular Tier.</a:t>
            </a:r>
          </a:p>
          <a:p>
            <a:endParaRPr lang="en-US" dirty="0"/>
          </a:p>
          <a:p>
            <a:r>
              <a:rPr lang="en-US" dirty="0" smtClean="0"/>
              <a:t>[If you have time, discuss their answers.]</a:t>
            </a:r>
          </a:p>
          <a:p>
            <a:endParaRPr lang="en-US" dirty="0"/>
          </a:p>
          <a:p>
            <a:r>
              <a:rPr lang="en-US" dirty="0" smtClean="0"/>
              <a:t>System (2)</a:t>
            </a:r>
          </a:p>
          <a:p>
            <a:r>
              <a:rPr lang="en-US" dirty="0" smtClean="0"/>
              <a:t>Digit (2,3)</a:t>
            </a:r>
          </a:p>
          <a:p>
            <a:r>
              <a:rPr lang="en-US" dirty="0" smtClean="0"/>
              <a:t>Place or Places (2)</a:t>
            </a:r>
          </a:p>
          <a:p>
            <a:r>
              <a:rPr lang="en-US" dirty="0" smtClean="0"/>
              <a:t>Place-Value (3)</a:t>
            </a:r>
          </a:p>
          <a:p>
            <a:r>
              <a:rPr lang="en-US" dirty="0" smtClean="0"/>
              <a:t>Worth (2)</a:t>
            </a:r>
          </a:p>
          <a:p>
            <a:r>
              <a:rPr lang="en-US" dirty="0" smtClean="0"/>
              <a:t>Position (2)</a:t>
            </a:r>
          </a:p>
          <a:p>
            <a:r>
              <a:rPr lang="en-US" dirty="0" smtClean="0"/>
              <a:t>Value (2)</a:t>
            </a:r>
          </a:p>
          <a:p>
            <a:r>
              <a:rPr lang="en-US" dirty="0" smtClean="0"/>
              <a:t>Chart (2)</a:t>
            </a:r>
          </a:p>
          <a:p>
            <a:r>
              <a:rPr lang="en-US" dirty="0" smtClean="0"/>
              <a:t>Ones place, tens place, etc. (3)</a:t>
            </a:r>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6</a:t>
            </a:fld>
            <a:endParaRPr lang="en-US"/>
          </a:p>
        </p:txBody>
      </p:sp>
    </p:spTree>
    <p:extLst>
      <p:ext uri="{BB962C8B-B14F-4D97-AF65-F5344CB8AC3E}">
        <p14:creationId xmlns:p14="http://schemas.microsoft.com/office/powerpoint/2010/main" val="3903792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CCSS explanation</a:t>
            </a:r>
          </a:p>
          <a:p>
            <a:r>
              <a:rPr lang="en-US" dirty="0"/>
              <a:t> </a:t>
            </a:r>
          </a:p>
          <a:p>
            <a:r>
              <a:rPr lang="en-US" dirty="0"/>
              <a:t>Of the Tier Two words, among the most important to the overall meaning of the excerpt is </a:t>
            </a:r>
            <a:r>
              <a:rPr lang="en-US" b="1" dirty="0"/>
              <a:t>layers. </a:t>
            </a:r>
            <a:r>
              <a:rPr lang="en-US" dirty="0"/>
              <a:t>An understanding of the word layers is necessary both to visualize the structure of the crust (“the top layers of solid rock are called the crust”) and to grasp the notion of the planet being composed of layers, of which the crust and the mantle are uppermost. Perhaps equally important are the word </a:t>
            </a:r>
            <a:r>
              <a:rPr lang="en-US" b="1" dirty="0"/>
              <a:t>spouted</a:t>
            </a:r>
            <a:r>
              <a:rPr lang="en-US" dirty="0"/>
              <a:t> and the phrase </a:t>
            </a:r>
            <a:r>
              <a:rPr lang="en-US" b="1" dirty="0"/>
              <a:t>pours forth</a:t>
            </a:r>
            <a:r>
              <a:rPr lang="en-US" dirty="0"/>
              <a:t>; an understanding of each of these is needed to visualize the action of a volcano. The same could be said of the word </a:t>
            </a:r>
            <a:r>
              <a:rPr lang="en-US" b="1" dirty="0"/>
              <a:t>surface. </a:t>
            </a:r>
            <a:r>
              <a:rPr lang="en-US" dirty="0"/>
              <a:t>Both layers and surface are likely to reappear in middle and high school academic texts in both literal and figurative contexts (“this would seem plausible on the surface”; “this story has layers of meaning”), which would justify more intensive instruction in them in grades 4–5. Tier Three words often repeat; in this excerpt, all of the Tier Three words except mantle and lava appear at least twice.</a:t>
            </a:r>
          </a:p>
          <a:p>
            <a:r>
              <a:rPr lang="en-US" dirty="0"/>
              <a:t>Volcano(</a:t>
            </a:r>
            <a:r>
              <a:rPr lang="en-US" dirty="0" err="1"/>
              <a:t>es</a:t>
            </a:r>
            <a:r>
              <a:rPr lang="en-US" dirty="0"/>
              <a:t>) appears four times—five if volcanic is counted. As is also typical with Tier Three words, the text provides the reader with generous support in determining meaning, including explicit definitions (e.g., “the melted, or molten, rock is called magma”) and repetition and overlapping sentences (e.g., . . . called the crust. Deep beneath the crust . . .).</a:t>
            </a:r>
          </a:p>
          <a:p>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7</a:t>
            </a:fld>
            <a:endParaRPr lang="en-US"/>
          </a:p>
        </p:txBody>
      </p:sp>
    </p:spTree>
    <p:extLst>
      <p:ext uri="{BB962C8B-B14F-4D97-AF65-F5344CB8AC3E}">
        <p14:creationId xmlns:p14="http://schemas.microsoft.com/office/powerpoint/2010/main" val="1958277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no </a:t>
            </a:r>
            <a:r>
              <a:rPr lang="en-US" i="1" dirty="0" smtClean="0"/>
              <a:t>absolute</a:t>
            </a:r>
            <a:r>
              <a:rPr lang="en-US" dirty="0" smtClean="0"/>
              <a:t> right.</a:t>
            </a:r>
            <a:endParaRPr lang="en-US" dirty="0"/>
          </a:p>
        </p:txBody>
      </p:sp>
      <p:sp>
        <p:nvSpPr>
          <p:cNvPr id="4" name="Slide Number Placeholder 3"/>
          <p:cNvSpPr>
            <a:spLocks noGrp="1"/>
          </p:cNvSpPr>
          <p:nvPr>
            <p:ph type="sldNum" sz="quarter" idx="10"/>
          </p:nvPr>
        </p:nvSpPr>
        <p:spPr/>
        <p:txBody>
          <a:bodyPr/>
          <a:lstStyle/>
          <a:p>
            <a:fld id="{02C4FAEA-0E76-4081-B00D-07800FC3FA3B}" type="slidenum">
              <a:rPr lang="en-US" smtClean="0"/>
              <a:t>8</a:t>
            </a:fld>
            <a:endParaRPr lang="en-US"/>
          </a:p>
        </p:txBody>
      </p:sp>
    </p:spTree>
    <p:extLst>
      <p:ext uri="{BB962C8B-B14F-4D97-AF65-F5344CB8AC3E}">
        <p14:creationId xmlns:p14="http://schemas.microsoft.com/office/powerpoint/2010/main" val="614540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2C4FAEA-0E76-4081-B00D-07800FC3FA3B}" type="slidenum">
              <a:rPr lang="en-US" smtClean="0"/>
              <a:t>9</a:t>
            </a:fld>
            <a:endParaRPr lang="en-US"/>
          </a:p>
        </p:txBody>
      </p:sp>
    </p:spTree>
    <p:extLst>
      <p:ext uri="{BB962C8B-B14F-4D97-AF65-F5344CB8AC3E}">
        <p14:creationId xmlns:p14="http://schemas.microsoft.com/office/powerpoint/2010/main" val="832019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B2FC3C70-5302-4A1B-A6C7-85128CB41152}" type="datetimeFigureOut">
              <a:rPr lang="en-US" smtClean="0"/>
              <a:t>8/7/2013</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23C880B5-0783-4B22-A24E-BA9846C84408}"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FC3C70-5302-4A1B-A6C7-85128CB41152}" type="datetimeFigureOut">
              <a:rPr lang="en-US" smtClean="0"/>
              <a:t>8/7/2013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FC3C70-5302-4A1B-A6C7-85128CB41152}" type="datetimeFigureOut">
              <a:rPr lang="en-US" smtClean="0"/>
              <a:t>8/7/2013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2FC3C70-5302-4A1B-A6C7-85128CB41152}" type="datetimeFigureOut">
              <a:rPr lang="en-US" smtClean="0"/>
              <a:t>8/7/2013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FC3C70-5302-4A1B-A6C7-85128CB41152}" type="datetimeFigureOut">
              <a:rPr lang="en-US" smtClean="0"/>
              <a:t>8/7/2013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2FC3C70-5302-4A1B-A6C7-85128CB41152}" type="datetimeFigureOut">
              <a:rPr lang="en-US" smtClean="0"/>
              <a:t>8/7/2013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C880B5-0783-4B22-A24E-BA9846C84408}"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2FC3C70-5302-4A1B-A6C7-85128CB41152}" type="datetimeFigureOut">
              <a:rPr lang="en-US" smtClean="0"/>
              <a:t>8/7/2013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FC3C70-5302-4A1B-A6C7-85128CB41152}" type="datetimeFigureOut">
              <a:rPr lang="en-US" smtClean="0"/>
              <a:t>8/7/2013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FC3C70-5302-4A1B-A6C7-85128CB41152}" type="datetimeFigureOut">
              <a:rPr lang="en-US" smtClean="0"/>
              <a:t>8/7/2013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2FC3C70-5302-4A1B-A6C7-85128CB41152}" type="datetimeFigureOut">
              <a:rPr lang="en-US" smtClean="0"/>
              <a:t>8/7/2013</a:t>
            </a:fld>
            <a:endParaRPr lang="en-US"/>
          </a:p>
        </p:txBody>
      </p:sp>
      <p:sp>
        <p:nvSpPr>
          <p:cNvPr id="7" name="Slide Number Placeholder 6"/>
          <p:cNvSpPr>
            <a:spLocks noGrp="1"/>
          </p:cNvSpPr>
          <p:nvPr>
            <p:ph type="sldNum" sz="quarter" idx="12"/>
          </p:nvPr>
        </p:nvSpPr>
        <p:spPr/>
        <p:txBody>
          <a:bodyPr/>
          <a:lstStyle/>
          <a:p>
            <a:fld id="{23C880B5-0783-4B22-A24E-BA9846C84408}"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FC3C70-5302-4A1B-A6C7-85128CB41152}" type="datetimeFigureOut">
              <a:rPr lang="en-US" smtClean="0"/>
              <a:t>8/7/2013</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23C880B5-0783-4B22-A24E-BA9846C8440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B2FC3C70-5302-4A1B-A6C7-85128CB41152}" type="datetimeFigureOut">
              <a:rPr lang="en-US" smtClean="0"/>
              <a:t>8/7/2013</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23C880B5-0783-4B22-A24E-BA9846C8440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Academic Vocabulary II</a:t>
            </a:r>
            <a:endParaRPr lang="en-US" dirty="0"/>
          </a:p>
        </p:txBody>
      </p:sp>
      <p:sp>
        <p:nvSpPr>
          <p:cNvPr id="3" name="Subtitle 2"/>
          <p:cNvSpPr>
            <a:spLocks noGrp="1"/>
          </p:cNvSpPr>
          <p:nvPr>
            <p:ph type="subTitle" idx="1"/>
          </p:nvPr>
        </p:nvSpPr>
        <p:spPr/>
        <p:txBody>
          <a:bodyPr/>
          <a:lstStyle/>
          <a:p>
            <a:r>
              <a:rPr lang="en-US" dirty="0" smtClean="0"/>
              <a:t>SEISMIC</a:t>
            </a:r>
          </a:p>
          <a:p>
            <a:r>
              <a:rPr lang="en-US" dirty="0" smtClean="0"/>
              <a:t>SUMMER 2013</a:t>
            </a:r>
            <a:endParaRPr lang="en-US" dirty="0"/>
          </a:p>
        </p:txBody>
      </p:sp>
    </p:spTree>
    <p:extLst>
      <p:ext uri="{BB962C8B-B14F-4D97-AF65-F5344CB8AC3E}">
        <p14:creationId xmlns:p14="http://schemas.microsoft.com/office/powerpoint/2010/main" val="7932897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01136"/>
          </a:xfrm>
        </p:spPr>
        <p:txBody>
          <a:bodyPr/>
          <a:lstStyle/>
          <a:p>
            <a:r>
              <a:rPr lang="en-US" b="1" dirty="0" smtClean="0">
                <a:solidFill>
                  <a:srgbClr val="002060"/>
                </a:solidFill>
              </a:rPr>
              <a:t>Three Tiers of Words</a:t>
            </a:r>
            <a:endParaRPr lang="en-US" b="1" dirty="0">
              <a:solidFill>
                <a:srgbClr val="002060"/>
              </a:solidFill>
            </a:endParaRPr>
          </a:p>
        </p:txBody>
      </p:sp>
      <p:sp>
        <p:nvSpPr>
          <p:cNvPr id="3" name="Content Placeholder 2"/>
          <p:cNvSpPr>
            <a:spLocks noGrp="1"/>
          </p:cNvSpPr>
          <p:nvPr>
            <p:ph idx="1"/>
          </p:nvPr>
        </p:nvSpPr>
        <p:spPr/>
        <p:txBody>
          <a:bodyPr/>
          <a:lstStyle/>
          <a:p>
            <a:r>
              <a:rPr lang="en-US" dirty="0" smtClean="0">
                <a:solidFill>
                  <a:schemeClr val="tx1"/>
                </a:solidFill>
              </a:rPr>
              <a:t>TIER ONE</a:t>
            </a:r>
          </a:p>
          <a:p>
            <a:endParaRPr lang="en-US" dirty="0">
              <a:solidFill>
                <a:schemeClr val="tx1"/>
              </a:solidFill>
            </a:endParaRPr>
          </a:p>
          <a:p>
            <a:r>
              <a:rPr lang="en-US" dirty="0" smtClean="0">
                <a:solidFill>
                  <a:schemeClr val="tx1"/>
                </a:solidFill>
              </a:rPr>
              <a:t>TIER TWO</a:t>
            </a:r>
          </a:p>
          <a:p>
            <a:endParaRPr lang="en-US" dirty="0">
              <a:solidFill>
                <a:schemeClr val="tx1"/>
              </a:solidFill>
            </a:endParaRPr>
          </a:p>
          <a:p>
            <a:r>
              <a:rPr lang="en-US" dirty="0" smtClean="0">
                <a:solidFill>
                  <a:schemeClr val="tx1"/>
                </a:solidFill>
              </a:rPr>
              <a:t>TIER THREE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1" y="2037428"/>
            <a:ext cx="4781550" cy="4230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080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533400"/>
            <a:ext cx="7024744" cy="877336"/>
          </a:xfrm>
        </p:spPr>
        <p:txBody>
          <a:bodyPr/>
          <a:lstStyle/>
          <a:p>
            <a:r>
              <a:rPr lang="en-US" b="1" dirty="0" smtClean="0">
                <a:solidFill>
                  <a:srgbClr val="002060"/>
                </a:solidFill>
              </a:rPr>
              <a:t>Sorting</a:t>
            </a:r>
            <a:endParaRPr lang="en-US" b="1" dirty="0">
              <a:solidFill>
                <a:srgbClr val="00206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8677508"/>
              </p:ext>
            </p:extLst>
          </p:nvPr>
        </p:nvGraphicFramePr>
        <p:xfrm>
          <a:off x="1042988" y="1600200"/>
          <a:ext cx="6777036" cy="4372610"/>
        </p:xfrm>
        <a:graphic>
          <a:graphicData uri="http://schemas.openxmlformats.org/drawingml/2006/table">
            <a:tbl>
              <a:tblPr firstRow="1" bandRow="1">
                <a:tableStyleId>{5C22544A-7EE6-4342-B048-85BDC9FD1C3A}</a:tableStyleId>
              </a:tblPr>
              <a:tblGrid>
                <a:gridCol w="2259012"/>
                <a:gridCol w="2259012"/>
                <a:gridCol w="2259012"/>
              </a:tblGrid>
              <a:tr h="397510">
                <a:tc>
                  <a:txBody>
                    <a:bodyPr/>
                    <a:lstStyle/>
                    <a:p>
                      <a:r>
                        <a:rPr lang="en-US" dirty="0" smtClean="0"/>
                        <a:t>Tier One</a:t>
                      </a:r>
                      <a:endParaRPr lang="en-US" dirty="0"/>
                    </a:p>
                  </a:txBody>
                  <a:tcPr/>
                </a:tc>
                <a:tc>
                  <a:txBody>
                    <a:bodyPr/>
                    <a:lstStyle/>
                    <a:p>
                      <a:r>
                        <a:rPr lang="en-US" dirty="0" smtClean="0"/>
                        <a:t>Tier</a:t>
                      </a:r>
                      <a:r>
                        <a:rPr lang="en-US" baseline="0" dirty="0" smtClean="0"/>
                        <a:t> Two</a:t>
                      </a:r>
                      <a:endParaRPr lang="en-US" dirty="0"/>
                    </a:p>
                  </a:txBody>
                  <a:tcPr/>
                </a:tc>
                <a:tc>
                  <a:txBody>
                    <a:bodyPr/>
                    <a:lstStyle/>
                    <a:p>
                      <a:r>
                        <a:rPr lang="en-US" dirty="0" smtClean="0"/>
                        <a:t>Tier</a:t>
                      </a:r>
                      <a:r>
                        <a:rPr lang="en-US" baseline="0" dirty="0" smtClean="0"/>
                        <a:t> Three</a:t>
                      </a:r>
                      <a:endParaRPr lang="en-US" dirty="0"/>
                    </a:p>
                  </a:txBody>
                  <a:tcPr/>
                </a:tc>
              </a:tr>
              <a:tr h="397510">
                <a:tc>
                  <a:txBody>
                    <a:bodyPr/>
                    <a:lstStyle/>
                    <a:p>
                      <a:r>
                        <a:rPr lang="en-US" dirty="0" smtClean="0"/>
                        <a:t>school</a:t>
                      </a:r>
                      <a:endParaRPr lang="en-US" dirty="0"/>
                    </a:p>
                  </a:txBody>
                  <a:tcPr/>
                </a:tc>
                <a:tc>
                  <a:txBody>
                    <a:bodyPr/>
                    <a:lstStyle/>
                    <a:p>
                      <a:r>
                        <a:rPr lang="en-US" dirty="0" smtClean="0"/>
                        <a:t>evidence</a:t>
                      </a:r>
                      <a:endParaRPr lang="en-US" dirty="0"/>
                    </a:p>
                  </a:txBody>
                  <a:tcPr/>
                </a:tc>
                <a:tc>
                  <a:txBody>
                    <a:bodyPr/>
                    <a:lstStyle/>
                    <a:p>
                      <a:r>
                        <a:rPr lang="en-US" dirty="0" smtClean="0"/>
                        <a:t>pupa</a:t>
                      </a:r>
                      <a:endParaRPr lang="en-US" dirty="0"/>
                    </a:p>
                  </a:txBody>
                  <a:tcPr/>
                </a:tc>
              </a:tr>
              <a:tr h="397510">
                <a:tc>
                  <a:txBody>
                    <a:bodyPr/>
                    <a:lstStyle/>
                    <a:p>
                      <a:r>
                        <a:rPr lang="en-US" dirty="0" smtClean="0"/>
                        <a:t>cloud</a:t>
                      </a:r>
                      <a:endParaRPr lang="en-US" dirty="0"/>
                    </a:p>
                  </a:txBody>
                  <a:tcPr/>
                </a:tc>
                <a:tc>
                  <a:txBody>
                    <a:bodyPr/>
                    <a:lstStyle/>
                    <a:p>
                      <a:r>
                        <a:rPr lang="en-US" dirty="0" smtClean="0"/>
                        <a:t>accelerate</a:t>
                      </a:r>
                      <a:endParaRPr lang="en-US" dirty="0"/>
                    </a:p>
                  </a:txBody>
                  <a:tcPr/>
                </a:tc>
                <a:tc>
                  <a:txBody>
                    <a:bodyPr/>
                    <a:lstStyle/>
                    <a:p>
                      <a:r>
                        <a:rPr lang="en-US" dirty="0" smtClean="0"/>
                        <a:t>julienne</a:t>
                      </a:r>
                      <a:endParaRPr lang="en-US" dirty="0"/>
                    </a:p>
                  </a:txBody>
                  <a:tcPr/>
                </a:tc>
              </a:tr>
              <a:tr h="397510">
                <a:tc>
                  <a:txBody>
                    <a:bodyPr/>
                    <a:lstStyle/>
                    <a:p>
                      <a:r>
                        <a:rPr lang="en-US" dirty="0" smtClean="0"/>
                        <a:t>friend</a:t>
                      </a:r>
                      <a:endParaRPr lang="en-US" dirty="0"/>
                    </a:p>
                  </a:txBody>
                  <a:tcPr/>
                </a:tc>
                <a:tc>
                  <a:txBody>
                    <a:bodyPr/>
                    <a:lstStyle/>
                    <a:p>
                      <a:r>
                        <a:rPr lang="en-US" dirty="0" smtClean="0"/>
                        <a:t>evaluate</a:t>
                      </a:r>
                      <a:endParaRPr lang="en-US" dirty="0"/>
                    </a:p>
                  </a:txBody>
                  <a:tcPr/>
                </a:tc>
                <a:tc>
                  <a:txBody>
                    <a:bodyPr/>
                    <a:lstStyle/>
                    <a:p>
                      <a:r>
                        <a:rPr lang="en-US" dirty="0" smtClean="0"/>
                        <a:t>abolitionist</a:t>
                      </a:r>
                      <a:endParaRPr lang="en-US" dirty="0"/>
                    </a:p>
                  </a:txBody>
                  <a:tcPr/>
                </a:tc>
              </a:tr>
              <a:tr h="397510">
                <a:tc>
                  <a:txBody>
                    <a:bodyPr/>
                    <a:lstStyle/>
                    <a:p>
                      <a:r>
                        <a:rPr lang="en-US" dirty="0" smtClean="0"/>
                        <a:t>hair</a:t>
                      </a:r>
                      <a:endParaRPr lang="en-US" dirty="0"/>
                    </a:p>
                  </a:txBody>
                  <a:tcPr/>
                </a:tc>
                <a:tc>
                  <a:txBody>
                    <a:bodyPr/>
                    <a:lstStyle/>
                    <a:p>
                      <a:r>
                        <a:rPr lang="en-US" dirty="0" smtClean="0"/>
                        <a:t>cumbersome</a:t>
                      </a:r>
                      <a:endParaRPr lang="en-US" dirty="0"/>
                    </a:p>
                  </a:txBody>
                  <a:tcPr/>
                </a:tc>
                <a:tc>
                  <a:txBody>
                    <a:bodyPr/>
                    <a:lstStyle/>
                    <a:p>
                      <a:r>
                        <a:rPr lang="en-US" dirty="0" smtClean="0"/>
                        <a:t>capillary</a:t>
                      </a:r>
                      <a:endParaRPr lang="en-US" dirty="0"/>
                    </a:p>
                  </a:txBody>
                  <a:tcPr/>
                </a:tc>
              </a:tr>
              <a:tr h="397510">
                <a:tc>
                  <a:txBody>
                    <a:bodyPr/>
                    <a:lstStyle/>
                    <a:p>
                      <a:r>
                        <a:rPr lang="en-US" dirty="0" smtClean="0"/>
                        <a:t>pizza</a:t>
                      </a:r>
                      <a:endParaRPr lang="en-US" dirty="0"/>
                    </a:p>
                  </a:txBody>
                  <a:tcPr/>
                </a:tc>
                <a:tc>
                  <a:txBody>
                    <a:bodyPr/>
                    <a:lstStyle/>
                    <a:p>
                      <a:r>
                        <a:rPr lang="en-US" dirty="0" smtClean="0"/>
                        <a:t>determine</a:t>
                      </a:r>
                      <a:endParaRPr lang="en-US" dirty="0"/>
                    </a:p>
                  </a:txBody>
                  <a:tcPr/>
                </a:tc>
                <a:tc>
                  <a:txBody>
                    <a:bodyPr/>
                    <a:lstStyle/>
                    <a:p>
                      <a:r>
                        <a:rPr lang="en-US" dirty="0" smtClean="0"/>
                        <a:t>impressionism</a:t>
                      </a:r>
                      <a:endParaRPr lang="en-US" dirty="0"/>
                    </a:p>
                  </a:txBody>
                  <a:tcPr/>
                </a:tc>
              </a:tr>
              <a:tr h="397510">
                <a:tc>
                  <a:txBody>
                    <a:bodyPr/>
                    <a:lstStyle/>
                    <a:p>
                      <a:r>
                        <a:rPr lang="en-US" dirty="0" smtClean="0"/>
                        <a:t>house</a:t>
                      </a:r>
                      <a:endParaRPr lang="en-US" dirty="0"/>
                    </a:p>
                  </a:txBody>
                  <a:tcPr/>
                </a:tc>
                <a:tc>
                  <a:txBody>
                    <a:bodyPr/>
                    <a:lstStyle/>
                    <a:p>
                      <a:r>
                        <a:rPr lang="en-US" dirty="0" smtClean="0"/>
                        <a:t>component</a:t>
                      </a:r>
                      <a:endParaRPr lang="en-US" dirty="0"/>
                    </a:p>
                  </a:txBody>
                  <a:tcPr/>
                </a:tc>
                <a:tc>
                  <a:txBody>
                    <a:bodyPr/>
                    <a:lstStyle/>
                    <a:p>
                      <a:r>
                        <a:rPr lang="en-US" dirty="0" smtClean="0"/>
                        <a:t>trapezoid</a:t>
                      </a:r>
                      <a:endParaRPr lang="en-US" dirty="0"/>
                    </a:p>
                  </a:txBody>
                  <a:tcPr/>
                </a:tc>
              </a:tr>
              <a:tr h="397510">
                <a:tc>
                  <a:txBody>
                    <a:bodyPr/>
                    <a:lstStyle/>
                    <a:p>
                      <a:endParaRPr lang="en-US" dirty="0"/>
                    </a:p>
                  </a:txBody>
                  <a:tcPr/>
                </a:tc>
                <a:tc>
                  <a:txBody>
                    <a:bodyPr/>
                    <a:lstStyle/>
                    <a:p>
                      <a:r>
                        <a:rPr lang="en-US" dirty="0" smtClean="0"/>
                        <a:t>synthesize</a:t>
                      </a:r>
                      <a:endParaRPr lang="en-US" dirty="0"/>
                    </a:p>
                  </a:txBody>
                  <a:tcPr/>
                </a:tc>
                <a:tc>
                  <a:txBody>
                    <a:bodyPr/>
                    <a:lstStyle/>
                    <a:p>
                      <a:r>
                        <a:rPr lang="en-US" dirty="0" smtClean="0"/>
                        <a:t>eclipse</a:t>
                      </a:r>
                      <a:endParaRPr lang="en-US" dirty="0"/>
                    </a:p>
                  </a:txBody>
                  <a:tcPr/>
                </a:tc>
              </a:tr>
              <a:tr h="397510">
                <a:tc>
                  <a:txBody>
                    <a:bodyPr/>
                    <a:lstStyle/>
                    <a:p>
                      <a:endParaRPr lang="en-US" dirty="0"/>
                    </a:p>
                  </a:txBody>
                  <a:tcPr/>
                </a:tc>
                <a:tc>
                  <a:txBody>
                    <a:bodyPr/>
                    <a:lstStyle/>
                    <a:p>
                      <a:r>
                        <a:rPr lang="en-US" dirty="0" smtClean="0"/>
                        <a:t>predict</a:t>
                      </a:r>
                      <a:endParaRPr lang="en-US" dirty="0"/>
                    </a:p>
                  </a:txBody>
                  <a:tcPr/>
                </a:tc>
                <a:tc>
                  <a:txBody>
                    <a:bodyPr/>
                    <a:lstStyle/>
                    <a:p>
                      <a:r>
                        <a:rPr lang="en-US" dirty="0" smtClean="0"/>
                        <a:t>hyperbole</a:t>
                      </a:r>
                      <a:endParaRPr lang="en-US" dirty="0"/>
                    </a:p>
                  </a:txBody>
                  <a:tcPr/>
                </a:tc>
              </a:tr>
              <a:tr h="397510">
                <a:tc>
                  <a:txBody>
                    <a:bodyPr/>
                    <a:lstStyle/>
                    <a:p>
                      <a:endParaRPr lang="en-US" dirty="0"/>
                    </a:p>
                  </a:txBody>
                  <a:tcPr/>
                </a:tc>
                <a:tc>
                  <a:txBody>
                    <a:bodyPr/>
                    <a:lstStyle/>
                    <a:p>
                      <a:r>
                        <a:rPr lang="en-US" dirty="0" smtClean="0"/>
                        <a:t>solution</a:t>
                      </a:r>
                      <a:endParaRPr lang="en-US" dirty="0"/>
                    </a:p>
                  </a:txBody>
                  <a:tcPr/>
                </a:tc>
                <a:tc>
                  <a:txBody>
                    <a:bodyPr/>
                    <a:lstStyle/>
                    <a:p>
                      <a:endParaRPr lang="en-US" dirty="0"/>
                    </a:p>
                  </a:txBody>
                  <a:tcPr/>
                </a:tc>
              </a:tr>
              <a:tr h="397510">
                <a:tc>
                  <a:txBody>
                    <a:bodyPr/>
                    <a:lstStyle/>
                    <a:p>
                      <a:endParaRPr lang="en-US" dirty="0"/>
                    </a:p>
                  </a:txBody>
                  <a:tcPr/>
                </a:tc>
                <a:tc>
                  <a:txBody>
                    <a:bodyPr/>
                    <a:lstStyle/>
                    <a:p>
                      <a:r>
                        <a:rPr lang="en-US" dirty="0" smtClean="0"/>
                        <a:t>sort</a:t>
                      </a:r>
                      <a:endParaRPr lang="en-US" dirty="0"/>
                    </a:p>
                  </a:txBody>
                  <a:tcPr/>
                </a:tc>
                <a:tc>
                  <a:txBody>
                    <a:bodyPr/>
                    <a:lstStyle/>
                    <a:p>
                      <a:endParaRPr lang="en-US" dirty="0"/>
                    </a:p>
                  </a:txBody>
                  <a:tcPr/>
                </a:tc>
              </a:tr>
            </a:tbl>
          </a:graphicData>
        </a:graphic>
      </p:graphicFrame>
      <p:sp>
        <p:nvSpPr>
          <p:cNvPr id="5" name="TextBox 4"/>
          <p:cNvSpPr txBox="1"/>
          <p:nvPr/>
        </p:nvSpPr>
        <p:spPr>
          <a:xfrm>
            <a:off x="762000" y="6096000"/>
            <a:ext cx="7543800" cy="369332"/>
          </a:xfrm>
          <a:prstGeom prst="rect">
            <a:avLst/>
          </a:prstGeom>
          <a:noFill/>
        </p:spPr>
        <p:txBody>
          <a:bodyPr wrap="square" rtlCol="0">
            <a:spAutoFit/>
          </a:bodyPr>
          <a:lstStyle/>
          <a:p>
            <a:r>
              <a:rPr lang="en-US" b="1" dirty="0" smtClean="0">
                <a:solidFill>
                  <a:srgbClr val="0070C0"/>
                </a:solidFill>
              </a:rPr>
              <a:t>CAVEAT: More than one right answer . . . </a:t>
            </a:r>
            <a:endParaRPr lang="en-US" b="1" dirty="0">
              <a:solidFill>
                <a:srgbClr val="0070C0"/>
              </a:solidFill>
            </a:endParaRPr>
          </a:p>
        </p:txBody>
      </p:sp>
    </p:spTree>
    <p:extLst>
      <p:ext uri="{BB962C8B-B14F-4D97-AF65-F5344CB8AC3E}">
        <p14:creationId xmlns:p14="http://schemas.microsoft.com/office/powerpoint/2010/main" val="2572765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60"/>
                </a:solidFill>
              </a:rPr>
              <a:t>Academic Vocabulary</a:t>
            </a:r>
            <a:br>
              <a:rPr lang="en-US" dirty="0" smtClean="0">
                <a:solidFill>
                  <a:srgbClr val="002060"/>
                </a:solidFill>
              </a:rPr>
            </a:br>
            <a:r>
              <a:rPr lang="en-US" dirty="0" smtClean="0">
                <a:solidFill>
                  <a:srgbClr val="002060"/>
                </a:solidFill>
              </a:rPr>
              <a:t>in Text</a:t>
            </a:r>
            <a:endParaRPr lang="en-US" dirty="0">
              <a:solidFill>
                <a:srgbClr val="002060"/>
              </a:solidFill>
            </a:endParaRPr>
          </a:p>
        </p:txBody>
      </p:sp>
      <p:sp>
        <p:nvSpPr>
          <p:cNvPr id="3" name="Content Placeholder 2"/>
          <p:cNvSpPr>
            <a:spLocks noGrp="1"/>
          </p:cNvSpPr>
          <p:nvPr>
            <p:ph idx="1"/>
          </p:nvPr>
        </p:nvSpPr>
        <p:spPr/>
        <p:txBody>
          <a:bodyPr/>
          <a:lstStyle/>
          <a:p>
            <a:r>
              <a:rPr lang="en-US" sz="3200" dirty="0" smtClean="0"/>
              <a:t>Read the science paragraph on pages 33-34 in the CCSS Appendix A</a:t>
            </a:r>
          </a:p>
          <a:p>
            <a:pPr lvl="1"/>
            <a:r>
              <a:rPr lang="en-US" sz="2800" dirty="0" smtClean="0"/>
              <a:t>Red words are </a:t>
            </a:r>
            <a:r>
              <a:rPr lang="en-US" sz="2800" dirty="0" smtClean="0">
                <a:solidFill>
                  <a:srgbClr val="C00000"/>
                </a:solidFill>
              </a:rPr>
              <a:t>Tier Two</a:t>
            </a:r>
          </a:p>
          <a:p>
            <a:pPr lvl="1"/>
            <a:r>
              <a:rPr lang="en-US" sz="2800" dirty="0" smtClean="0"/>
              <a:t>Blue words are </a:t>
            </a:r>
            <a:r>
              <a:rPr lang="en-US" sz="2800" dirty="0" smtClean="0">
                <a:solidFill>
                  <a:srgbClr val="0070C0"/>
                </a:solidFill>
              </a:rPr>
              <a:t>Tier Three</a:t>
            </a:r>
          </a:p>
          <a:p>
            <a:pPr lvl="1"/>
            <a:endParaRPr lang="en-US" dirty="0">
              <a:solidFill>
                <a:srgbClr val="0070C0"/>
              </a:solidFill>
            </a:endParaRPr>
          </a:p>
          <a:p>
            <a:pPr marL="365760" lvl="1" indent="0">
              <a:buNone/>
            </a:pPr>
            <a:endParaRPr lang="en-US" dirty="0">
              <a:solidFill>
                <a:srgbClr val="0070C0"/>
              </a:solidFill>
            </a:endParaRPr>
          </a:p>
        </p:txBody>
      </p:sp>
    </p:spTree>
    <p:extLst>
      <p:ext uri="{BB962C8B-B14F-4D97-AF65-F5344CB8AC3E}">
        <p14:creationId xmlns:p14="http://schemas.microsoft.com/office/powerpoint/2010/main" val="763543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676400"/>
          </a:xfrm>
        </p:spPr>
        <p:txBody>
          <a:bodyPr/>
          <a:lstStyle/>
          <a:p>
            <a:r>
              <a:rPr lang="en-US" dirty="0" smtClean="0">
                <a:solidFill>
                  <a:srgbClr val="002060"/>
                </a:solidFill>
              </a:rPr>
              <a:t>Academic Vocabulary:</a:t>
            </a:r>
            <a:r>
              <a:rPr lang="en-US" dirty="0" smtClean="0"/>
              <a:t/>
            </a:r>
            <a:br>
              <a:rPr lang="en-US" dirty="0" smtClean="0"/>
            </a:br>
            <a:r>
              <a:rPr lang="en-US" dirty="0" smtClean="0">
                <a:solidFill>
                  <a:srgbClr val="FFC000"/>
                </a:solidFill>
              </a:rPr>
              <a:t>Volcanoes</a:t>
            </a:r>
            <a:endParaRPr lang="en-US" dirty="0">
              <a:solidFill>
                <a:srgbClr val="FFC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1260453"/>
              </p:ext>
            </p:extLst>
          </p:nvPr>
        </p:nvGraphicFramePr>
        <p:xfrm>
          <a:off x="1147762" y="2763520"/>
          <a:ext cx="6777038" cy="3205480"/>
        </p:xfrm>
        <a:graphic>
          <a:graphicData uri="http://schemas.openxmlformats.org/drawingml/2006/table">
            <a:tbl>
              <a:tblPr firstRow="1" bandRow="1">
                <a:tableStyleId>{5C22544A-7EE6-4342-B048-85BDC9FD1C3A}</a:tableStyleId>
              </a:tblPr>
              <a:tblGrid>
                <a:gridCol w="3388519"/>
                <a:gridCol w="3388519"/>
              </a:tblGrid>
              <a:tr h="370840">
                <a:tc>
                  <a:txBody>
                    <a:bodyPr/>
                    <a:lstStyle/>
                    <a:p>
                      <a:r>
                        <a:rPr lang="en-US" dirty="0" smtClean="0"/>
                        <a:t>Tier Two</a:t>
                      </a:r>
                      <a:endParaRPr lang="en-US" dirty="0"/>
                    </a:p>
                  </a:txBody>
                  <a:tcPr/>
                </a:tc>
                <a:tc>
                  <a:txBody>
                    <a:bodyPr/>
                    <a:lstStyle/>
                    <a:p>
                      <a:r>
                        <a:rPr lang="en-US" dirty="0" smtClean="0"/>
                        <a:t>Tier Three</a:t>
                      </a:r>
                      <a:endParaRPr lang="en-US" dirty="0"/>
                    </a:p>
                  </a:txBody>
                  <a:tcPr/>
                </a:tc>
              </a:tr>
              <a:tr h="370840">
                <a:tc>
                  <a:txBody>
                    <a:bodyPr/>
                    <a:lstStyle/>
                    <a:p>
                      <a:r>
                        <a:rPr lang="en-US" dirty="0" smtClean="0"/>
                        <a:t>Early</a:t>
                      </a:r>
                      <a:r>
                        <a:rPr lang="en-US" baseline="0" dirty="0" smtClean="0"/>
                        <a:t> times</a:t>
                      </a:r>
                    </a:p>
                    <a:p>
                      <a:r>
                        <a:rPr lang="en-US" baseline="0" dirty="0" smtClean="0"/>
                        <a:t>Formed</a:t>
                      </a:r>
                    </a:p>
                    <a:p>
                      <a:r>
                        <a:rPr lang="en-US" baseline="0" dirty="0" smtClean="0"/>
                        <a:t>Spouted red-hot</a:t>
                      </a:r>
                    </a:p>
                    <a:p>
                      <a:r>
                        <a:rPr lang="en-US" baseline="0" dirty="0" smtClean="0"/>
                        <a:t>Modern times</a:t>
                      </a:r>
                    </a:p>
                    <a:p>
                      <a:r>
                        <a:rPr lang="en-US" baseline="0" dirty="0" smtClean="0"/>
                        <a:t>Layers</a:t>
                      </a:r>
                    </a:p>
                    <a:p>
                      <a:r>
                        <a:rPr lang="en-US" baseline="0" dirty="0" smtClean="0"/>
                        <a:t>Solid</a:t>
                      </a:r>
                    </a:p>
                    <a:p>
                      <a:r>
                        <a:rPr lang="en-US" baseline="0" dirty="0" smtClean="0"/>
                        <a:t>Eruption</a:t>
                      </a:r>
                    </a:p>
                    <a:p>
                      <a:r>
                        <a:rPr lang="en-US" baseline="0" dirty="0" smtClean="0"/>
                        <a:t>Pours forth</a:t>
                      </a:r>
                    </a:p>
                    <a:p>
                      <a:r>
                        <a:rPr lang="en-US" baseline="0" dirty="0" smtClean="0"/>
                        <a:t>Surface</a:t>
                      </a:r>
                    </a:p>
                    <a:p>
                      <a:endParaRPr lang="en-US" dirty="0"/>
                    </a:p>
                  </a:txBody>
                  <a:tcPr/>
                </a:tc>
                <a:tc>
                  <a:txBody>
                    <a:bodyPr/>
                    <a:lstStyle/>
                    <a:p>
                      <a:r>
                        <a:rPr lang="en-US" dirty="0" smtClean="0"/>
                        <a:t>Volcano/volcanoes</a:t>
                      </a:r>
                    </a:p>
                    <a:p>
                      <a:r>
                        <a:rPr lang="en-US" dirty="0" smtClean="0"/>
                        <a:t>Crust</a:t>
                      </a:r>
                    </a:p>
                    <a:p>
                      <a:r>
                        <a:rPr lang="en-US" dirty="0" smtClean="0"/>
                        <a:t>Mantle</a:t>
                      </a:r>
                    </a:p>
                    <a:p>
                      <a:r>
                        <a:rPr lang="en-US" dirty="0" smtClean="0"/>
                        <a:t>Molten</a:t>
                      </a:r>
                    </a:p>
                    <a:p>
                      <a:r>
                        <a:rPr lang="en-US" dirty="0" smtClean="0"/>
                        <a:t>Magma</a:t>
                      </a:r>
                    </a:p>
                    <a:p>
                      <a:r>
                        <a:rPr lang="en-US" dirty="0" smtClean="0"/>
                        <a:t>Lava</a:t>
                      </a:r>
                    </a:p>
                    <a:p>
                      <a:endParaRPr lang="en-US" dirty="0"/>
                    </a:p>
                  </a:txBody>
                  <a:tcPr/>
                </a:tc>
              </a:tr>
            </a:tbl>
          </a:graphicData>
        </a:graphic>
      </p:graphicFrame>
    </p:spTree>
    <p:extLst>
      <p:ext uri="{BB962C8B-B14F-4D97-AF65-F5344CB8AC3E}">
        <p14:creationId xmlns:p14="http://schemas.microsoft.com/office/powerpoint/2010/main" val="1868226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676400"/>
          </a:xfrm>
        </p:spPr>
        <p:txBody>
          <a:bodyPr/>
          <a:lstStyle/>
          <a:p>
            <a:r>
              <a:rPr lang="en-US" dirty="0" smtClean="0">
                <a:solidFill>
                  <a:srgbClr val="002060"/>
                </a:solidFill>
              </a:rPr>
              <a:t>Academic Vocabulary:</a:t>
            </a:r>
            <a:r>
              <a:rPr lang="en-US" dirty="0" smtClean="0"/>
              <a:t/>
            </a:r>
            <a:br>
              <a:rPr lang="en-US" dirty="0" smtClean="0"/>
            </a:br>
            <a:r>
              <a:rPr lang="en-US" dirty="0" smtClean="0">
                <a:solidFill>
                  <a:srgbClr val="FFC000"/>
                </a:solidFill>
              </a:rPr>
              <a:t>Math Passage</a:t>
            </a:r>
            <a:endParaRPr lang="en-US" dirty="0">
              <a:solidFill>
                <a:srgbClr val="FFC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7732281"/>
              </p:ext>
            </p:extLst>
          </p:nvPr>
        </p:nvGraphicFramePr>
        <p:xfrm>
          <a:off x="1147762" y="2763520"/>
          <a:ext cx="6777038" cy="3200400"/>
        </p:xfrm>
        <a:graphic>
          <a:graphicData uri="http://schemas.openxmlformats.org/drawingml/2006/table">
            <a:tbl>
              <a:tblPr firstRow="1" bandRow="1">
                <a:tableStyleId>{5C22544A-7EE6-4342-B048-85BDC9FD1C3A}</a:tableStyleId>
              </a:tblPr>
              <a:tblGrid>
                <a:gridCol w="3388519"/>
                <a:gridCol w="3388519"/>
              </a:tblGrid>
              <a:tr h="138698">
                <a:tc>
                  <a:txBody>
                    <a:bodyPr/>
                    <a:lstStyle/>
                    <a:p>
                      <a:r>
                        <a:rPr lang="en-US" dirty="0" smtClean="0"/>
                        <a:t>Tier Two</a:t>
                      </a:r>
                      <a:endParaRPr lang="en-US" dirty="0"/>
                    </a:p>
                  </a:txBody>
                  <a:tcPr/>
                </a:tc>
                <a:tc>
                  <a:txBody>
                    <a:bodyPr/>
                    <a:lstStyle/>
                    <a:p>
                      <a:r>
                        <a:rPr lang="en-US" dirty="0" smtClean="0"/>
                        <a:t>Tier Three</a:t>
                      </a:r>
                      <a:endParaRPr lang="en-US" dirty="0"/>
                    </a:p>
                  </a:txBody>
                  <a:tcPr/>
                </a:tc>
              </a:tr>
              <a:tr h="1060182">
                <a:tc>
                  <a:txBody>
                    <a:bodyPr/>
                    <a:lstStyle/>
                    <a:p>
                      <a:endParaRPr lang="en-US" dirty="0"/>
                    </a:p>
                  </a:txBody>
                  <a:tcPr/>
                </a:tc>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txBody>
                  <a:tcPr/>
                </a:tc>
              </a:tr>
            </a:tbl>
          </a:graphicData>
        </a:graphic>
      </p:graphicFrame>
    </p:spTree>
    <p:extLst>
      <p:ext uri="{BB962C8B-B14F-4D97-AF65-F5344CB8AC3E}">
        <p14:creationId xmlns:p14="http://schemas.microsoft.com/office/powerpoint/2010/main" val="8242004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2060"/>
                </a:solidFill>
              </a:rPr>
              <a:t>Identifying Words to Teach</a:t>
            </a:r>
            <a:endParaRPr lang="en-US" dirty="0">
              <a:solidFill>
                <a:srgbClr val="002060"/>
              </a:solidFill>
            </a:endParaRPr>
          </a:p>
        </p:txBody>
      </p:sp>
      <p:sp>
        <p:nvSpPr>
          <p:cNvPr id="3" name="Content Placeholder 2"/>
          <p:cNvSpPr>
            <a:spLocks noGrp="1"/>
          </p:cNvSpPr>
          <p:nvPr>
            <p:ph idx="1"/>
          </p:nvPr>
        </p:nvSpPr>
        <p:spPr/>
        <p:txBody>
          <a:bodyPr/>
          <a:lstStyle/>
          <a:p>
            <a:r>
              <a:rPr lang="en-US" dirty="0" smtClean="0"/>
              <a:t>Go back to </a:t>
            </a:r>
            <a:r>
              <a:rPr lang="en-US" b="1" dirty="0" smtClean="0">
                <a:solidFill>
                  <a:srgbClr val="FFC000"/>
                </a:solidFill>
              </a:rPr>
              <a:t>Volcanoes</a:t>
            </a:r>
            <a:r>
              <a:rPr lang="en-US" dirty="0" smtClean="0"/>
              <a:t>:</a:t>
            </a:r>
          </a:p>
          <a:p>
            <a:pPr lvl="1"/>
            <a:r>
              <a:rPr lang="en-US" dirty="0" smtClean="0"/>
              <a:t>What are the important words?</a:t>
            </a:r>
          </a:p>
          <a:p>
            <a:pPr lvl="2"/>
            <a:r>
              <a:rPr lang="en-US" dirty="0" smtClean="0">
                <a:solidFill>
                  <a:srgbClr val="C00000"/>
                </a:solidFill>
              </a:rPr>
              <a:t>Layers</a:t>
            </a:r>
          </a:p>
          <a:p>
            <a:pPr lvl="2"/>
            <a:r>
              <a:rPr lang="en-US" dirty="0">
                <a:solidFill>
                  <a:srgbClr val="C00000"/>
                </a:solidFill>
              </a:rPr>
              <a:t>S</a:t>
            </a:r>
            <a:r>
              <a:rPr lang="en-US" dirty="0" smtClean="0">
                <a:solidFill>
                  <a:srgbClr val="C00000"/>
                </a:solidFill>
              </a:rPr>
              <a:t>pouted and Pours Forth</a:t>
            </a:r>
          </a:p>
          <a:p>
            <a:pPr lvl="2"/>
            <a:r>
              <a:rPr lang="en-US" dirty="0" smtClean="0">
                <a:solidFill>
                  <a:srgbClr val="C00000"/>
                </a:solidFill>
              </a:rPr>
              <a:t>Surface</a:t>
            </a:r>
          </a:p>
          <a:p>
            <a:pPr lvl="1"/>
            <a:r>
              <a:rPr lang="en-US" dirty="0" smtClean="0"/>
              <a:t>Why?</a:t>
            </a:r>
            <a:endParaRPr lang="en-US" dirty="0"/>
          </a:p>
        </p:txBody>
      </p:sp>
    </p:spTree>
    <p:extLst>
      <p:ext uri="{BB962C8B-B14F-4D97-AF65-F5344CB8AC3E}">
        <p14:creationId xmlns:p14="http://schemas.microsoft.com/office/powerpoint/2010/main" val="632837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2060"/>
                </a:solidFill>
              </a:rPr>
              <a:t>Identifying Words to Teach</a:t>
            </a:r>
            <a:endParaRPr lang="en-US" dirty="0">
              <a:solidFill>
                <a:srgbClr val="002060"/>
              </a:solidFill>
            </a:endParaRPr>
          </a:p>
        </p:txBody>
      </p:sp>
      <p:sp>
        <p:nvSpPr>
          <p:cNvPr id="3" name="Content Placeholder 2"/>
          <p:cNvSpPr>
            <a:spLocks noGrp="1"/>
          </p:cNvSpPr>
          <p:nvPr>
            <p:ph idx="1"/>
          </p:nvPr>
        </p:nvSpPr>
        <p:spPr/>
        <p:txBody>
          <a:bodyPr/>
          <a:lstStyle/>
          <a:p>
            <a:r>
              <a:rPr lang="en-US" dirty="0" smtClean="0"/>
              <a:t>Go back to </a:t>
            </a:r>
            <a:r>
              <a:rPr lang="en-US" b="1" dirty="0" smtClean="0">
                <a:solidFill>
                  <a:srgbClr val="FFC000"/>
                </a:solidFill>
              </a:rPr>
              <a:t>Math Passage</a:t>
            </a:r>
            <a:r>
              <a:rPr lang="en-US" dirty="0" smtClean="0"/>
              <a:t>:</a:t>
            </a:r>
          </a:p>
          <a:p>
            <a:pPr lvl="1"/>
            <a:endParaRPr lang="en-US" dirty="0" smtClean="0"/>
          </a:p>
          <a:p>
            <a:pPr lvl="1"/>
            <a:r>
              <a:rPr lang="en-US" dirty="0" smtClean="0"/>
              <a:t>What are the important words?</a:t>
            </a:r>
          </a:p>
          <a:p>
            <a:pPr lvl="1"/>
            <a:endParaRPr lang="en-US" dirty="0" smtClean="0"/>
          </a:p>
          <a:p>
            <a:pPr lvl="1"/>
            <a:r>
              <a:rPr lang="en-US" dirty="0" smtClean="0"/>
              <a:t>Why?</a:t>
            </a:r>
            <a:endParaRPr lang="en-US" dirty="0"/>
          </a:p>
        </p:txBody>
      </p:sp>
    </p:spTree>
    <p:extLst>
      <p:ext uri="{BB962C8B-B14F-4D97-AF65-F5344CB8AC3E}">
        <p14:creationId xmlns:p14="http://schemas.microsoft.com/office/powerpoint/2010/main" val="1695384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2060"/>
                </a:solidFill>
              </a:rPr>
              <a:t>Friday</a:t>
            </a:r>
            <a:endParaRPr lang="en-US" dirty="0">
              <a:solidFill>
                <a:srgbClr val="002060"/>
              </a:solidFill>
            </a:endParaRPr>
          </a:p>
        </p:txBody>
      </p:sp>
      <p:sp>
        <p:nvSpPr>
          <p:cNvPr id="3" name="Content Placeholder 2"/>
          <p:cNvSpPr>
            <a:spLocks noGrp="1"/>
          </p:cNvSpPr>
          <p:nvPr>
            <p:ph idx="1"/>
          </p:nvPr>
        </p:nvSpPr>
        <p:spPr/>
        <p:txBody>
          <a:bodyPr/>
          <a:lstStyle/>
          <a:p>
            <a:endParaRPr lang="en-US" dirty="0" smtClean="0"/>
          </a:p>
          <a:p>
            <a:endParaRPr lang="en-US" dirty="0"/>
          </a:p>
          <a:p>
            <a:r>
              <a:rPr lang="en-US" dirty="0"/>
              <a:t> </a:t>
            </a:r>
            <a:r>
              <a:rPr lang="en-US" dirty="0" smtClean="0"/>
              <a:t>Teaching words that matter</a:t>
            </a:r>
          </a:p>
          <a:p>
            <a:pPr marL="68580" indent="0">
              <a:buNone/>
            </a:pPr>
            <a:endParaRPr lang="en-US" dirty="0"/>
          </a:p>
        </p:txBody>
      </p:sp>
    </p:spTree>
    <p:extLst>
      <p:ext uri="{BB962C8B-B14F-4D97-AF65-F5344CB8AC3E}">
        <p14:creationId xmlns:p14="http://schemas.microsoft.com/office/powerpoint/2010/main" val="17083309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352</TotalTime>
  <Words>357</Words>
  <Application>Microsoft Office PowerPoint</Application>
  <PresentationFormat>On-screen Show (4:3)</PresentationFormat>
  <Paragraphs>128</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Austin</vt:lpstr>
      <vt:lpstr>Academic Vocabulary II</vt:lpstr>
      <vt:lpstr>Three Tiers of Words</vt:lpstr>
      <vt:lpstr>Sorting</vt:lpstr>
      <vt:lpstr>Academic Vocabulary in Text</vt:lpstr>
      <vt:lpstr>Academic Vocabulary: Volcanoes</vt:lpstr>
      <vt:lpstr>Academic Vocabulary: Math Passage</vt:lpstr>
      <vt:lpstr>Identifying Words to Teach</vt:lpstr>
      <vt:lpstr>Identifying Words to Teach</vt:lpstr>
      <vt:lpstr>Friday</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Academic Vocabulary I</dc:title>
  <dc:creator>Dr. Tracy Coskie</dc:creator>
  <cp:lastModifiedBy>Dr. Tracy Coskie</cp:lastModifiedBy>
  <cp:revision>47</cp:revision>
  <cp:lastPrinted>2013-08-06T21:51:50Z</cp:lastPrinted>
  <dcterms:created xsi:type="dcterms:W3CDTF">2013-08-05T17:34:10Z</dcterms:created>
  <dcterms:modified xsi:type="dcterms:W3CDTF">2013-08-07T22:24:57Z</dcterms:modified>
</cp:coreProperties>
</file>